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6" r:id="rId7"/>
    <p:sldId id="261" r:id="rId8"/>
    <p:sldId id="262" r:id="rId9"/>
    <p:sldId id="263" r:id="rId10"/>
    <p:sldId id="265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94" d="100"/>
          <a:sy n="94" d="100"/>
        </p:scale>
        <p:origin x="-1284" y="-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ight Triangle 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-2380" y="-925"/>
            <a:ext cx="9146380" cy="6858925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2002901">
                <a:moveTo>
                  <a:pt x="0" y="2002901"/>
                </a:moveTo>
                <a:lnTo>
                  <a:pt x="2836585" y="0"/>
                </a:lnTo>
                <a:lnTo>
                  <a:pt x="3352800" y="270"/>
                </a:lnTo>
                <a:lnTo>
                  <a:pt x="3352800" y="2002901"/>
                </a:lnTo>
                <a:lnTo>
                  <a:pt x="0" y="2002901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19140000">
            <a:off x="817112" y="1730403"/>
            <a:ext cx="5648623" cy="1204306"/>
          </a:xfrm>
        </p:spPr>
        <p:txBody>
          <a:bodyPr bIns="9144"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19140000">
            <a:off x="1212277" y="2470925"/>
            <a:ext cx="6511131" cy="329259"/>
          </a:xfrm>
        </p:spPr>
        <p:txBody>
          <a:bodyPr tIns="9144">
            <a:normAutofit/>
          </a:bodyPr>
          <a:lstStyle>
            <a:lvl1pPr marL="0" indent="0" algn="l">
              <a:buNone/>
              <a:defRPr kumimoji="0" lang="en-US" sz="1400" b="0" i="0" u="none" strike="noStrike" kern="1200" cap="all" spc="4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unga" pitchFamily="2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17.04.2018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17.04.2018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4678362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4678362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17.04.2018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17.04.2018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7"/>
          <p:cNvSpPr/>
          <p:nvPr/>
        </p:nvSpPr>
        <p:spPr>
          <a:xfrm>
            <a:off x="-2380" y="-925"/>
            <a:ext cx="9146380" cy="6858925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2002901">
                <a:moveTo>
                  <a:pt x="0" y="2002901"/>
                </a:moveTo>
                <a:lnTo>
                  <a:pt x="2836585" y="0"/>
                </a:lnTo>
                <a:lnTo>
                  <a:pt x="3352800" y="270"/>
                </a:lnTo>
                <a:lnTo>
                  <a:pt x="3352800" y="2002901"/>
                </a:lnTo>
                <a:lnTo>
                  <a:pt x="0" y="200290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ight Triangle 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819399" y="1726737"/>
            <a:ext cx="5650992" cy="1207509"/>
          </a:xfrm>
        </p:spPr>
        <p:txBody>
          <a:bodyPr bIns="9144" anchor="b"/>
          <a:lstStyle>
            <a:lvl1pPr algn="l">
              <a:defRPr kumimoji="0" lang="en-US" sz="3200" b="0" i="0" u="none" strike="noStrike" kern="1200" cap="all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 rot="19140000">
            <a:off x="1216152" y="2468304"/>
            <a:ext cx="6510528" cy="329184"/>
          </a:xfrm>
        </p:spPr>
        <p:txBody>
          <a:bodyPr anchor="t">
            <a:normAutofit/>
          </a:bodyPr>
          <a:lstStyle>
            <a:lvl1pPr marL="0" indent="0">
              <a:buNone/>
              <a:defRPr kumimoji="0" lang="en-US" sz="1400" b="0" i="0" u="none" strike="noStrike" kern="1200" cap="all" spc="4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17.04.2018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2960" y="1097280"/>
            <a:ext cx="3200400" cy="37124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00016" y="1097280"/>
            <a:ext cx="3200400" cy="37124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17.04.2018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097280"/>
            <a:ext cx="3200400" cy="548640"/>
          </a:xfrm>
        </p:spPr>
        <p:txBody>
          <a:bodyPr anchor="b">
            <a:normAutofit/>
          </a:bodyPr>
          <a:lstStyle>
            <a:lvl1pPr marL="0" indent="0">
              <a:buNone/>
              <a:defRPr lang="en-US" sz="1400" b="0" kern="1200" cap="all" spc="400" baseline="0" dirty="0" smtClean="0">
                <a:solidFill>
                  <a:schemeClr val="tx1"/>
                </a:solidFill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9150" y="1701848"/>
            <a:ext cx="3200400" cy="310896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00016" y="1097280"/>
            <a:ext cx="3200400" cy="548640"/>
          </a:xfrm>
        </p:spPr>
        <p:txBody>
          <a:bodyPr anchor="b">
            <a:normAutofit/>
          </a:bodyPr>
          <a:lstStyle>
            <a:lvl1pPr marL="0" indent="0">
              <a:buNone/>
              <a:defRPr lang="en-US" sz="1400" b="0" kern="1200" cap="all" spc="400" baseline="0" dirty="0" smtClean="0">
                <a:solidFill>
                  <a:schemeClr val="tx1"/>
                </a:solidFill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00016" y="1701848"/>
            <a:ext cx="3200400" cy="310896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17.04.2018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17.04.2018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17.04.2018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ight Triangle 1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ight Triangle 17"/>
          <p:cNvSpPr/>
          <p:nvPr/>
        </p:nvSpPr>
        <p:spPr>
          <a:xfrm rot="5400000">
            <a:off x="433389" y="-433387"/>
            <a:ext cx="6858000" cy="7724778"/>
          </a:xfrm>
          <a:prstGeom prst="rtTriangl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784930" y="1576103"/>
            <a:ext cx="5212080" cy="1089427"/>
          </a:xfrm>
        </p:spPr>
        <p:txBody>
          <a:bodyPr bIns="0" anchor="b"/>
          <a:lstStyle>
            <a:lvl1pPr algn="l">
              <a:defRPr kumimoji="0" lang="en-US" sz="2800" b="0" i="0" u="none" strike="noStrike" kern="1200" cap="all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9552" y="2618912"/>
            <a:ext cx="3807779" cy="332468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19140000">
            <a:off x="1297954" y="2253385"/>
            <a:ext cx="5794760" cy="623314"/>
          </a:xfrm>
        </p:spPr>
        <p:txBody>
          <a:bodyPr>
            <a:normAutofit/>
          </a:bodyPr>
          <a:lstStyle>
            <a:lvl1pPr marL="0" indent="0">
              <a:buNone/>
              <a:defRPr lang="en-US" sz="1400" b="1" kern="1200" dirty="0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17.04.2018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ln>
            <a:solidFill>
              <a:schemeClr val="tx2"/>
            </a:solidFill>
          </a:ln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/>
          <p:cNvSpPr>
            <a:spLocks noGrp="1"/>
          </p:cNvSpPr>
          <p:nvPr>
            <p:ph type="pic" sz="quarter" idx="14"/>
          </p:nvPr>
        </p:nvSpPr>
        <p:spPr>
          <a:xfrm>
            <a:off x="2028825" y="0"/>
            <a:ext cx="7115175" cy="6858000"/>
          </a:xfrm>
          <a:custGeom>
            <a:avLst/>
            <a:gdLst>
              <a:gd name="connsiteX0" fmla="*/ 0 w 7104888"/>
              <a:gd name="connsiteY0" fmla="*/ 0 h 6858000"/>
              <a:gd name="connsiteX1" fmla="*/ 7104888 w 7104888"/>
              <a:gd name="connsiteY1" fmla="*/ 0 h 6858000"/>
              <a:gd name="connsiteX2" fmla="*/ 7104888 w 7104888"/>
              <a:gd name="connsiteY2" fmla="*/ 6858000 h 6858000"/>
              <a:gd name="connsiteX3" fmla="*/ 0 w 7104888"/>
              <a:gd name="connsiteY3" fmla="*/ 6858000 h 6858000"/>
              <a:gd name="connsiteX4" fmla="*/ 0 w 7104888"/>
              <a:gd name="connsiteY4" fmla="*/ 0 h 6858000"/>
              <a:gd name="connsiteX0" fmla="*/ 0 w 7104888"/>
              <a:gd name="connsiteY0" fmla="*/ 0 h 6858000"/>
              <a:gd name="connsiteX1" fmla="*/ 5695188 w 7104888"/>
              <a:gd name="connsiteY1" fmla="*/ 0 h 6858000"/>
              <a:gd name="connsiteX2" fmla="*/ 7104888 w 7104888"/>
              <a:gd name="connsiteY2" fmla="*/ 0 h 6858000"/>
              <a:gd name="connsiteX3" fmla="*/ 7104888 w 7104888"/>
              <a:gd name="connsiteY3" fmla="*/ 6858000 h 6858000"/>
              <a:gd name="connsiteX4" fmla="*/ 0 w 7104888"/>
              <a:gd name="connsiteY4" fmla="*/ 6858000 h 6858000"/>
              <a:gd name="connsiteX5" fmla="*/ 0 w 7104888"/>
              <a:gd name="connsiteY5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0287 w 7115175"/>
              <a:gd name="connsiteY4" fmla="*/ 6858000 h 6858000"/>
              <a:gd name="connsiteX5" fmla="*/ 0 w 7115175"/>
              <a:gd name="connsiteY5" fmla="*/ 5048250 h 6858000"/>
              <a:gd name="connsiteX6" fmla="*/ 10287 w 7115175"/>
              <a:gd name="connsiteY6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10287 w 7115175"/>
              <a:gd name="connsiteY5" fmla="*/ 6858000 h 6858000"/>
              <a:gd name="connsiteX6" fmla="*/ 0 w 7115175"/>
              <a:gd name="connsiteY6" fmla="*/ 5048250 h 6858000"/>
              <a:gd name="connsiteX7" fmla="*/ 10287 w 7115175"/>
              <a:gd name="connsiteY7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0 w 7115175"/>
              <a:gd name="connsiteY5" fmla="*/ 5048250 h 6858000"/>
              <a:gd name="connsiteX6" fmla="*/ 10287 w 7115175"/>
              <a:gd name="connsiteY6" fmla="*/ 0 h 6858000"/>
              <a:gd name="connsiteX0" fmla="*/ 0 w 7115175"/>
              <a:gd name="connsiteY0" fmla="*/ 504825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0 w 7115175"/>
              <a:gd name="connsiteY5" fmla="*/ 504825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115175" h="6858000">
                <a:moveTo>
                  <a:pt x="0" y="5048250"/>
                </a:moveTo>
                <a:lnTo>
                  <a:pt x="5705475" y="0"/>
                </a:lnTo>
                <a:lnTo>
                  <a:pt x="7115175" y="0"/>
                </a:lnTo>
                <a:lnTo>
                  <a:pt x="7115175" y="6858000"/>
                </a:lnTo>
                <a:lnTo>
                  <a:pt x="1533526" y="6848475"/>
                </a:lnTo>
                <a:lnTo>
                  <a:pt x="0" y="5048250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</p:spPr>
        <p:txBody>
          <a:bodyPr rIns="182880" anchor="ctr"/>
          <a:lstStyle>
            <a:lvl1pPr algn="r">
              <a:defRPr/>
            </a:lvl1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9" name="Right Triangle 8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9"/>
          <p:cNvSpPr/>
          <p:nvPr/>
        </p:nvSpPr>
        <p:spPr>
          <a:xfrm>
            <a:off x="0" y="5048250"/>
            <a:ext cx="3571875" cy="1809750"/>
          </a:xfrm>
          <a:custGeom>
            <a:avLst/>
            <a:gdLst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3571875 w 3571875"/>
              <a:gd name="connsiteY2" fmla="*/ 4210050 h 4210050"/>
              <a:gd name="connsiteX3" fmla="*/ 0 w 3571875"/>
              <a:gd name="connsiteY3" fmla="*/ 4210050 h 4210050"/>
              <a:gd name="connsiteX0" fmla="*/ 0 w 3571875"/>
              <a:gd name="connsiteY0" fmla="*/ 1809750 h 1809750"/>
              <a:gd name="connsiteX1" fmla="*/ 1895475 w 3571875"/>
              <a:gd name="connsiteY1" fmla="*/ 0 h 1809750"/>
              <a:gd name="connsiteX2" fmla="*/ 3571875 w 3571875"/>
              <a:gd name="connsiteY2" fmla="*/ 1809750 h 1809750"/>
              <a:gd name="connsiteX3" fmla="*/ 0 w 3571875"/>
              <a:gd name="connsiteY3" fmla="*/ 1809750 h 1809750"/>
              <a:gd name="connsiteX0" fmla="*/ 0 w 3571875"/>
              <a:gd name="connsiteY0" fmla="*/ 1809750 h 1809750"/>
              <a:gd name="connsiteX1" fmla="*/ 2038350 w 3571875"/>
              <a:gd name="connsiteY1" fmla="*/ 0 h 1809750"/>
              <a:gd name="connsiteX2" fmla="*/ 3571875 w 3571875"/>
              <a:gd name="connsiteY2" fmla="*/ 1809750 h 1809750"/>
              <a:gd name="connsiteX3" fmla="*/ 0 w 3571875"/>
              <a:gd name="connsiteY3" fmla="*/ 1809750 h 1809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571875" h="1809750">
                <a:moveTo>
                  <a:pt x="0" y="1809750"/>
                </a:moveTo>
                <a:lnTo>
                  <a:pt x="2038350" y="0"/>
                </a:lnTo>
                <a:lnTo>
                  <a:pt x="3571875" y="1809750"/>
                </a:lnTo>
                <a:lnTo>
                  <a:pt x="0" y="1809750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671197" y="1717501"/>
            <a:ext cx="5486400" cy="867444"/>
          </a:xfrm>
        </p:spPr>
        <p:txBody>
          <a:bodyPr anchor="b"/>
          <a:lstStyle>
            <a:lvl1pPr algn="l">
              <a:defRPr sz="2800" b="0">
                <a:latin typeface="+mj-lt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19140000">
            <a:off x="1143479" y="2180529"/>
            <a:ext cx="6096545" cy="740664"/>
          </a:xfrm>
        </p:spPr>
        <p:txBody>
          <a:bodyPr/>
          <a:lstStyle>
            <a:lvl1pPr marL="0" indent="0">
              <a:buNone/>
              <a:defRPr sz="14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17.04.2018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>
          <a:xfrm>
            <a:off x="-2382" y="5050633"/>
            <a:ext cx="3574257" cy="1807368"/>
          </a:xfrm>
          <a:custGeom>
            <a:avLst/>
            <a:gdLst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3571875 w 3571875"/>
              <a:gd name="connsiteY2" fmla="*/ 4210050 h 4210050"/>
              <a:gd name="connsiteX3" fmla="*/ 0 w 3571875"/>
              <a:gd name="connsiteY3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88394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205038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281238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76450 w 3571875"/>
              <a:gd name="connsiteY2" fmla="*/ 2274094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245519 w 3571875"/>
              <a:gd name="connsiteY2" fmla="*/ 2405063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38350 w 3571875"/>
              <a:gd name="connsiteY2" fmla="*/ 2405063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2433637 h 2433637"/>
              <a:gd name="connsiteX1" fmla="*/ 257175 w 3571875"/>
              <a:gd name="connsiteY1" fmla="*/ 0 h 2433637"/>
              <a:gd name="connsiteX2" fmla="*/ 2038350 w 3571875"/>
              <a:gd name="connsiteY2" fmla="*/ 628650 h 2433637"/>
              <a:gd name="connsiteX3" fmla="*/ 3571875 w 3571875"/>
              <a:gd name="connsiteY3" fmla="*/ 2433637 h 2433637"/>
              <a:gd name="connsiteX4" fmla="*/ 0 w 3571875"/>
              <a:gd name="connsiteY4" fmla="*/ 2433637 h 2433637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0732 w 3574257"/>
              <a:gd name="connsiteY2" fmla="*/ 238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924051 w 3574257"/>
              <a:gd name="connsiteY2" fmla="*/ 30718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9749 h 1809749"/>
              <a:gd name="connsiteX1" fmla="*/ 0 w 3574257"/>
              <a:gd name="connsiteY1" fmla="*/ 2381 h 1809749"/>
              <a:gd name="connsiteX2" fmla="*/ 2038351 w 3574257"/>
              <a:gd name="connsiteY2" fmla="*/ 0 h 1809749"/>
              <a:gd name="connsiteX3" fmla="*/ 3574257 w 3574257"/>
              <a:gd name="connsiteY3" fmla="*/ 1809749 h 1809749"/>
              <a:gd name="connsiteX4" fmla="*/ 2382 w 3574257"/>
              <a:gd name="connsiteY4" fmla="*/ 1809749 h 1809749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640682 w 3574257"/>
              <a:gd name="connsiteY2" fmla="*/ 450057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9749 h 1809749"/>
              <a:gd name="connsiteX1" fmla="*/ 0 w 3574257"/>
              <a:gd name="connsiteY1" fmla="*/ 2381 h 1809749"/>
              <a:gd name="connsiteX2" fmla="*/ 2038351 w 3574257"/>
              <a:gd name="connsiteY2" fmla="*/ 0 h 1809749"/>
              <a:gd name="connsiteX3" fmla="*/ 3574257 w 3574257"/>
              <a:gd name="connsiteY3" fmla="*/ 1809749 h 1809749"/>
              <a:gd name="connsiteX4" fmla="*/ 2382 w 3574257"/>
              <a:gd name="connsiteY4" fmla="*/ 1809749 h 1809749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657351 w 3574257"/>
              <a:gd name="connsiteY2" fmla="*/ 23098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0732 w 3574257"/>
              <a:gd name="connsiteY2" fmla="*/ 238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774032 w 3574257"/>
              <a:gd name="connsiteY2" fmla="*/ 161925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969294 w 3574257"/>
              <a:gd name="connsiteY2" fmla="*/ 2143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819275 w 3574257"/>
              <a:gd name="connsiteY2" fmla="*/ 200026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5494 w 3574257"/>
              <a:gd name="connsiteY2" fmla="*/ 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574257" h="1807368">
                <a:moveTo>
                  <a:pt x="2382" y="1807368"/>
                </a:moveTo>
                <a:lnTo>
                  <a:pt x="0" y="0"/>
                </a:lnTo>
                <a:lnTo>
                  <a:pt x="2045494" y="1"/>
                </a:lnTo>
                <a:lnTo>
                  <a:pt x="3574257" y="1807368"/>
                </a:lnTo>
                <a:lnTo>
                  <a:pt x="2382" y="1807368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-2380" y="5051292"/>
            <a:ext cx="9146380" cy="1806709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  <a:gd name="connsiteX0" fmla="*/ 0 w 3352800"/>
              <a:gd name="connsiteY0" fmla="*/ 2002631 h 2002631"/>
              <a:gd name="connsiteX1" fmla="*/ 754045 w 3352800"/>
              <a:gd name="connsiteY1" fmla="*/ 146832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534305 h 534305"/>
              <a:gd name="connsiteX1" fmla="*/ 754045 w 3352800"/>
              <a:gd name="connsiteY1" fmla="*/ 0 h 534305"/>
              <a:gd name="connsiteX2" fmla="*/ 3352800 w 3352800"/>
              <a:gd name="connsiteY2" fmla="*/ 7687 h 534305"/>
              <a:gd name="connsiteX3" fmla="*/ 3352800 w 3352800"/>
              <a:gd name="connsiteY3" fmla="*/ 534305 h 534305"/>
              <a:gd name="connsiteX4" fmla="*/ 0 w 3352800"/>
              <a:gd name="connsiteY4" fmla="*/ 534305 h 534305"/>
              <a:gd name="connsiteX0" fmla="*/ 0 w 3352800"/>
              <a:gd name="connsiteY0" fmla="*/ 534305 h 534305"/>
              <a:gd name="connsiteX1" fmla="*/ 754045 w 3352800"/>
              <a:gd name="connsiteY1" fmla="*/ 0 h 534305"/>
              <a:gd name="connsiteX2" fmla="*/ 3352800 w 3352800"/>
              <a:gd name="connsiteY2" fmla="*/ 7687 h 534305"/>
              <a:gd name="connsiteX3" fmla="*/ 3352800 w 3352800"/>
              <a:gd name="connsiteY3" fmla="*/ 534305 h 534305"/>
              <a:gd name="connsiteX4" fmla="*/ 0 w 3352800"/>
              <a:gd name="connsiteY4" fmla="*/ 534305 h 534305"/>
              <a:gd name="connsiteX0" fmla="*/ 0 w 3352800"/>
              <a:gd name="connsiteY0" fmla="*/ 526618 h 526618"/>
              <a:gd name="connsiteX1" fmla="*/ 980611 w 3352800"/>
              <a:gd name="connsiteY1" fmla="*/ 93681 h 526618"/>
              <a:gd name="connsiteX2" fmla="*/ 3352800 w 3352800"/>
              <a:gd name="connsiteY2" fmla="*/ 0 h 526618"/>
              <a:gd name="connsiteX3" fmla="*/ 3352800 w 3352800"/>
              <a:gd name="connsiteY3" fmla="*/ 526618 h 526618"/>
              <a:gd name="connsiteX4" fmla="*/ 0 w 3352800"/>
              <a:gd name="connsiteY4" fmla="*/ 526618 h 526618"/>
              <a:gd name="connsiteX0" fmla="*/ 0 w 3352800"/>
              <a:gd name="connsiteY0" fmla="*/ 526888 h 526888"/>
              <a:gd name="connsiteX1" fmla="*/ 744735 w 3352800"/>
              <a:gd name="connsiteY1" fmla="*/ 0 h 526888"/>
              <a:gd name="connsiteX2" fmla="*/ 3352800 w 3352800"/>
              <a:gd name="connsiteY2" fmla="*/ 270 h 526888"/>
              <a:gd name="connsiteX3" fmla="*/ 3352800 w 3352800"/>
              <a:gd name="connsiteY3" fmla="*/ 526888 h 526888"/>
              <a:gd name="connsiteX4" fmla="*/ 0 w 3352800"/>
              <a:gd name="connsiteY4" fmla="*/ 526888 h 526888"/>
              <a:gd name="connsiteX0" fmla="*/ 0 w 3352800"/>
              <a:gd name="connsiteY0" fmla="*/ 526618 h 526618"/>
              <a:gd name="connsiteX1" fmla="*/ 811948 w 3352800"/>
              <a:gd name="connsiteY1" fmla="*/ 60921 h 526618"/>
              <a:gd name="connsiteX2" fmla="*/ 3352800 w 3352800"/>
              <a:gd name="connsiteY2" fmla="*/ 0 h 526618"/>
              <a:gd name="connsiteX3" fmla="*/ 3352800 w 3352800"/>
              <a:gd name="connsiteY3" fmla="*/ 526618 h 526618"/>
              <a:gd name="connsiteX4" fmla="*/ 0 w 3352800"/>
              <a:gd name="connsiteY4" fmla="*/ 526618 h 526618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352800 w 3352800"/>
              <a:gd name="connsiteY2" fmla="*/ 966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241069 w 3352800"/>
              <a:gd name="connsiteY2" fmla="*/ 94144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352800 w 3352800"/>
              <a:gd name="connsiteY2" fmla="*/ 271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313 h 527313"/>
              <a:gd name="connsiteX1" fmla="*/ 900984 w 3352800"/>
              <a:gd name="connsiteY1" fmla="*/ 97774 h 527313"/>
              <a:gd name="connsiteX2" fmla="*/ 3352800 w 3352800"/>
              <a:gd name="connsiteY2" fmla="*/ 0 h 527313"/>
              <a:gd name="connsiteX3" fmla="*/ 3352800 w 3352800"/>
              <a:gd name="connsiteY3" fmla="*/ 527313 h 527313"/>
              <a:gd name="connsiteX4" fmla="*/ 0 w 3352800"/>
              <a:gd name="connsiteY4" fmla="*/ 527313 h 527313"/>
              <a:gd name="connsiteX0" fmla="*/ 0 w 3352800"/>
              <a:gd name="connsiteY0" fmla="*/ 527584 h 527584"/>
              <a:gd name="connsiteX1" fmla="*/ 748227 w 3352800"/>
              <a:gd name="connsiteY1" fmla="*/ 0 h 527584"/>
              <a:gd name="connsiteX2" fmla="*/ 3352800 w 3352800"/>
              <a:gd name="connsiteY2" fmla="*/ 271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527584">
                <a:moveTo>
                  <a:pt x="0" y="527584"/>
                </a:moveTo>
                <a:lnTo>
                  <a:pt x="748227" y="0"/>
                </a:lnTo>
                <a:lnTo>
                  <a:pt x="3352800" y="271"/>
                </a:lnTo>
                <a:lnTo>
                  <a:pt x="3352800" y="527584"/>
                </a:lnTo>
                <a:lnTo>
                  <a:pt x="0" y="527584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22960" y="365760"/>
            <a:ext cx="7520940" cy="54864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100628"/>
            <a:ext cx="7520940" cy="357984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9140000">
            <a:off x="201168" y="5870448"/>
            <a:ext cx="2176272" cy="2011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17.04.2018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517514" y="6285122"/>
            <a:ext cx="472440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spc="200" baseline="0">
                <a:solidFill>
                  <a:srgbClr val="FFFFFF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01038" y="6170822"/>
            <a:ext cx="502920" cy="502920"/>
          </a:xfrm>
          <a:prstGeom prst="ellipse">
            <a:avLst/>
          </a:prstGeom>
          <a:ln w="19050">
            <a:solidFill>
              <a:srgbClr val="FFFFFF"/>
            </a:solidFill>
          </a:ln>
        </p:spPr>
        <p:txBody>
          <a:bodyPr vert="horz" lIns="9144" tIns="9144" rIns="9144" bIns="9144" rtlCol="0" anchor="ctr">
            <a:normAutofit/>
          </a:bodyPr>
          <a:lstStyle>
            <a:lvl1pPr algn="ctr">
              <a:defRPr sz="1650">
                <a:solidFill>
                  <a:srgbClr val="FFFFFF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28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ts val="800"/>
        </a:spcBef>
        <a:buFont typeface="Arial" pitchFamily="34" charset="0"/>
        <a:buNone/>
        <a:defRPr sz="16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173736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402336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630936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859536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097280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353312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581912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792224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Проект благоустройства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 err="1" smtClean="0"/>
              <a:t>Эжвинской</a:t>
            </a:r>
            <a:r>
              <a:rPr lang="ru-RU" dirty="0" smtClean="0"/>
              <a:t> ледовой арены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4574900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Спасибо за внимание</a:t>
            </a:r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4012" y="3081337"/>
            <a:ext cx="2438400" cy="2400300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ru-RU" dirty="0" smtClean="0"/>
              <a:t>Надеемся на понимание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7671312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проект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83568" y="1100628"/>
            <a:ext cx="7660332" cy="3579849"/>
          </a:xfrm>
        </p:spPr>
        <p:txBody>
          <a:bodyPr/>
          <a:lstStyle/>
          <a:p>
            <a:pPr algn="just"/>
            <a:r>
              <a:rPr lang="ru-RU" dirty="0" smtClean="0"/>
              <a:t>       Постройка спортивной площадки и открытой ледовой арены с трибунами на территории прилегающей к </a:t>
            </a:r>
            <a:r>
              <a:rPr lang="ru-RU" dirty="0" err="1" smtClean="0"/>
              <a:t>Эжвинской</a:t>
            </a:r>
            <a:r>
              <a:rPr lang="ru-RU" dirty="0" smtClean="0"/>
              <a:t> ледовой арене. На сегодняшний день площадь возле спортивного объекта выглядит далеко не лучшим образом и требует облагораживания. </a:t>
            </a:r>
          </a:p>
          <a:p>
            <a:pPr algn="just"/>
            <a:r>
              <a:rPr lang="ru-RU" dirty="0" smtClean="0"/>
              <a:t>Фотографии: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5210" y="4509120"/>
            <a:ext cx="2592288" cy="1922039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2040" y="4509120"/>
            <a:ext cx="2592288" cy="1922039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5210" y="2460440"/>
            <a:ext cx="2592288" cy="1922039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2040" y="2460440"/>
            <a:ext cx="2592288" cy="19220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681501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Актуальность проекта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itchFamily="2" charset="2"/>
              <a:buChar char="q"/>
            </a:pPr>
            <a:r>
              <a:rPr lang="ru-RU" dirty="0" smtClean="0"/>
              <a:t>Сегодня, в </a:t>
            </a:r>
            <a:r>
              <a:rPr lang="ru-RU" dirty="0" err="1" smtClean="0"/>
              <a:t>Эжвинском</a:t>
            </a:r>
            <a:r>
              <a:rPr lang="ru-RU" dirty="0" smtClean="0"/>
              <a:t> районе Сыктывкара для занятий хоккеем и фигурным катанием есть только одна крытая ледовая арена, которая не в полной мере покрывает нужды населения района.</a:t>
            </a:r>
          </a:p>
          <a:p>
            <a:pPr>
              <a:buFont typeface="Wingdings" pitchFamily="2" charset="2"/>
              <a:buChar char="q"/>
            </a:pPr>
            <a:r>
              <a:rPr lang="ru-RU" dirty="0" smtClean="0"/>
              <a:t>Открытая ледовая арена в теплое время года может быть использована для занятий такими видами спорта как футбол, баскетбол и т.д.</a:t>
            </a:r>
          </a:p>
          <a:p>
            <a:pPr>
              <a:buFont typeface="Wingdings" pitchFamily="2" charset="2"/>
              <a:buChar char="q"/>
            </a:pPr>
            <a:r>
              <a:rPr lang="ru-RU" dirty="0" smtClean="0"/>
              <a:t>Весной и осенью территория прилегающая к </a:t>
            </a:r>
            <a:r>
              <a:rPr lang="ru-RU" dirty="0" err="1" smtClean="0"/>
              <a:t>Эжвинской</a:t>
            </a:r>
            <a:r>
              <a:rPr lang="ru-RU" dirty="0" smtClean="0"/>
              <a:t> ледовой арене превращается в непроходимое и неприглядно выглядящее грязевое месиво. Что, несомненно, портит внешний облик не только спортивного объекта, но и всего </a:t>
            </a:r>
            <a:r>
              <a:rPr lang="ru-RU" dirty="0" err="1" smtClean="0"/>
              <a:t>Эжвинского</a:t>
            </a:r>
            <a:r>
              <a:rPr lang="ru-RU" dirty="0" smtClean="0"/>
              <a:t> района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3154886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Цели и задачи проекта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/>
            <a:r>
              <a:rPr lang="ru-RU" dirty="0" smtClean="0"/>
              <a:t>Цель – благоустройство территории прилегающей к </a:t>
            </a:r>
            <a:r>
              <a:rPr lang="ru-RU" dirty="0" err="1" smtClean="0"/>
              <a:t>Эжвинскому</a:t>
            </a:r>
            <a:r>
              <a:rPr lang="ru-RU" dirty="0" smtClean="0"/>
              <a:t> филиалу спортивной школы «Северная Олимпия»</a:t>
            </a:r>
          </a:p>
          <a:p>
            <a:pPr marL="0" indent="0"/>
            <a:r>
              <a:rPr lang="ru-RU" dirty="0" smtClean="0"/>
              <a:t>Задачи:</a:t>
            </a:r>
          </a:p>
          <a:p>
            <a:pPr marL="285750" indent="-285750">
              <a:buFontTx/>
              <a:buChar char="-"/>
            </a:pPr>
            <a:r>
              <a:rPr lang="ru-RU" dirty="0" smtClean="0"/>
              <a:t>Снижение нагрузки на крытую </a:t>
            </a:r>
            <a:r>
              <a:rPr lang="ru-RU" dirty="0" err="1" smtClean="0"/>
              <a:t>Эжвинскую</a:t>
            </a:r>
            <a:r>
              <a:rPr lang="ru-RU" dirty="0" smtClean="0"/>
              <a:t> ледовую арену</a:t>
            </a:r>
          </a:p>
          <a:p>
            <a:pPr marL="285750" indent="-285750">
              <a:buFontTx/>
              <a:buChar char="-"/>
            </a:pPr>
            <a:r>
              <a:rPr lang="ru-RU" dirty="0" smtClean="0"/>
              <a:t>Создание эстетически приятного облика территории прилегающей к спортивной школе</a:t>
            </a:r>
          </a:p>
          <a:p>
            <a:pPr marL="285750" indent="-285750">
              <a:buFontTx/>
              <a:buChar char="-"/>
            </a:pPr>
            <a:r>
              <a:rPr lang="ru-RU" dirty="0" smtClean="0"/>
              <a:t>Привлечение населения района для активных занятий спортом</a:t>
            </a:r>
          </a:p>
          <a:p>
            <a:pPr marL="285750" indent="-285750">
              <a:buFontTx/>
              <a:buChar char="-"/>
            </a:pPr>
            <a:r>
              <a:rPr lang="ru-RU" dirty="0" smtClean="0"/>
              <a:t>Появление удобной площадки для проведения различных мероприятий городского и районного значения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0168664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Реализация проекта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836712"/>
            <a:ext cx="7992888" cy="5822634"/>
          </a:xfrm>
        </p:spPr>
      </p:pic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1124744"/>
            <a:ext cx="792088" cy="6527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5339053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Реализация проекта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1124743"/>
            <a:ext cx="3744416" cy="2197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7820" y="1309159"/>
            <a:ext cx="3777561" cy="19041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9249631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Реализация проекта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b="0" dirty="0" smtClean="0"/>
              <a:t>      Срок </a:t>
            </a:r>
            <a:r>
              <a:rPr lang="ru-RU" b="0" dirty="0"/>
              <a:t>реализации до </a:t>
            </a:r>
            <a:r>
              <a:rPr lang="ru-RU" b="0" dirty="0" smtClean="0"/>
              <a:t>01 </a:t>
            </a:r>
            <a:r>
              <a:rPr lang="ru-RU" b="0" dirty="0"/>
              <a:t>сентября 2019 года </a:t>
            </a:r>
            <a:r>
              <a:rPr lang="ru-RU" dirty="0"/>
              <a:t/>
            </a:r>
            <a:br>
              <a:rPr lang="ru-RU" dirty="0"/>
            </a:br>
            <a:r>
              <a:rPr lang="ru-RU" b="0" dirty="0"/>
              <a:t>Бюджет народного проекта (в рублях): 500 000 (пятьсот тысяч) рублей </a:t>
            </a:r>
            <a:r>
              <a:rPr lang="ru-RU" dirty="0"/>
              <a:t/>
            </a:r>
            <a:br>
              <a:rPr lang="ru-RU" dirty="0"/>
            </a:br>
            <a:r>
              <a:rPr lang="ru-RU" b="0" dirty="0"/>
              <a:t>300 000 (триста тысяч) рублей – из республиканского бюджета; </a:t>
            </a:r>
            <a:r>
              <a:rPr lang="ru-RU" dirty="0"/>
              <a:t/>
            </a:r>
            <a:br>
              <a:rPr lang="ru-RU" dirty="0"/>
            </a:br>
            <a:r>
              <a:rPr lang="ru-RU" b="0" dirty="0"/>
              <a:t>100 000 (сто тысяч) рублей – из местного бюджета </a:t>
            </a:r>
            <a:r>
              <a:rPr lang="ru-RU" b="0" dirty="0" smtClean="0"/>
              <a:t>(</a:t>
            </a:r>
            <a:r>
              <a:rPr lang="ru-RU" b="0" dirty="0"/>
              <a:t>администрация ,МО ГО «Сыктывкар»); </a:t>
            </a:r>
            <a:r>
              <a:rPr lang="ru-RU" dirty="0"/>
              <a:t/>
            </a:r>
            <a:br>
              <a:rPr lang="ru-RU" dirty="0"/>
            </a:br>
            <a:r>
              <a:rPr lang="ru-RU" b="0" dirty="0"/>
              <a:t>100 000 (сто тысяч) рублей – из собственных средств (за счёт средств от предпринимательской деятельности).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4852170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Ожидаемые результаты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itchFamily="2" charset="2"/>
              <a:buChar char="q"/>
            </a:pPr>
            <a:r>
              <a:rPr lang="ru-RU" dirty="0" smtClean="0"/>
              <a:t>Создание благоприятной обстановки для занятий спортом людям различного возраста, независимо от уровня дохода и уровня спортивной подготовки</a:t>
            </a:r>
          </a:p>
          <a:p>
            <a:pPr>
              <a:buFont typeface="Wingdings" pitchFamily="2" charset="2"/>
              <a:buChar char="q"/>
            </a:pPr>
            <a:r>
              <a:rPr lang="ru-RU" dirty="0" smtClean="0"/>
              <a:t>Увеличение количества тренировок проводимых для воспитанников спортивной школы «Северная </a:t>
            </a:r>
            <a:r>
              <a:rPr lang="ru-RU" dirty="0"/>
              <a:t>О</a:t>
            </a:r>
            <a:r>
              <a:rPr lang="ru-RU" dirty="0" smtClean="0"/>
              <a:t>лимпия»</a:t>
            </a:r>
          </a:p>
          <a:p>
            <a:pPr>
              <a:buFont typeface="Wingdings" pitchFamily="2" charset="2"/>
              <a:buChar char="q"/>
            </a:pPr>
            <a:r>
              <a:rPr lang="ru-RU" dirty="0" smtClean="0"/>
              <a:t>Облагораживание территории прилегающей к спортивному объекту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9354553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Преимущества от реализации проекта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itchFamily="2" charset="2"/>
              <a:buChar char="q"/>
            </a:pPr>
            <a:r>
              <a:rPr lang="ru-RU" dirty="0" smtClean="0"/>
              <a:t>Спортивная школа «Северная Олимпия» - это крупнейшая спортивная школа города, в которой ежедневно занимаются сотни спортсменов. Школа выполняет не только функцию по подготовке спортсменов, но и также, является инструментом пропаганды активного, здорового образа жизни. Облагородив территорию напротив </a:t>
            </a:r>
            <a:r>
              <a:rPr lang="ru-RU" dirty="0" err="1" smtClean="0"/>
              <a:t>Эжвинской</a:t>
            </a:r>
            <a:r>
              <a:rPr lang="ru-RU" dirty="0" smtClean="0"/>
              <a:t> ледовой арены, получится создать новые возможности заниматься спортом и вести здоровый образ жизни, для жителей района. Спорт, как и многие вещи в нашей повседневной жизни должен быть привлекательным и удобным, иначе его продвижение в массы весьма затруднительно. Новая спортивная площадка это отличный стимул для многих людей заниматься спортом и изменить свою жизнь к лучшему.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825746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Углы">
  <a:themeElements>
    <a:clrScheme name="Углы">
      <a:dk1>
        <a:srgbClr val="000000"/>
      </a:dk1>
      <a:lt1>
        <a:srgbClr val="FFFFFF"/>
      </a:lt1>
      <a:dk2>
        <a:srgbClr val="434342"/>
      </a:dk2>
      <a:lt2>
        <a:srgbClr val="CDD7D9"/>
      </a:lt2>
      <a:accent1>
        <a:srgbClr val="797B7E"/>
      </a:accent1>
      <a:accent2>
        <a:srgbClr val="F96A1B"/>
      </a:accent2>
      <a:accent3>
        <a:srgbClr val="08A1D9"/>
      </a:accent3>
      <a:accent4>
        <a:srgbClr val="7C984A"/>
      </a:accent4>
      <a:accent5>
        <a:srgbClr val="C2AD8D"/>
      </a:accent5>
      <a:accent6>
        <a:srgbClr val="506E94"/>
      </a:accent6>
      <a:hlink>
        <a:srgbClr val="5F5F5F"/>
      </a:hlink>
      <a:folHlink>
        <a:srgbClr val="969696"/>
      </a:folHlink>
    </a:clrScheme>
    <a:fontScheme name="Углы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微软雅黑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ＭＳ Ｐゴシック"/>
        <a:font script="Hang" typeface="맑은 고딕"/>
        <a:font script="Hans" typeface="隶书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Углы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20400000"/>
            </a:lightRig>
          </a:scene3d>
          <a:sp3d contourW="6350">
            <a:bevelT w="41275" h="19050" prst="angle"/>
            <a:contourClr>
              <a:schemeClr val="phClr">
                <a:shade val="25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0000"/>
                <a:shade val="85000"/>
              </a:schemeClr>
              <a:schemeClr val="phClr">
                <a:tint val="95000"/>
                <a:shade val="99000"/>
              </a:schemeClr>
            </a:duotone>
          </a:blip>
          <a:tile tx="0" ty="0" sx="100000" sy="10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tint val="93000"/>
                <a:shade val="85000"/>
              </a:schemeClr>
              <a:schemeClr val="phClr">
                <a:tint val="96000"/>
                <a:shade val="99000"/>
              </a:schemeClr>
            </a:duotone>
          </a:blip>
          <a:tile tx="0" ty="0" sx="90000" sy="9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Angles</Template>
  <TotalTime>42</TotalTime>
  <Words>349</Words>
  <Application>Microsoft Office PowerPoint</Application>
  <PresentationFormat>Экран (4:3)</PresentationFormat>
  <Paragraphs>28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Углы</vt:lpstr>
      <vt:lpstr>Проект благоустройства</vt:lpstr>
      <vt:lpstr>проект</vt:lpstr>
      <vt:lpstr>Актуальность проекта</vt:lpstr>
      <vt:lpstr>Цели и задачи проекта</vt:lpstr>
      <vt:lpstr>Реализация проекта</vt:lpstr>
      <vt:lpstr>Реализация проекта</vt:lpstr>
      <vt:lpstr>Реализация проекта</vt:lpstr>
      <vt:lpstr>Ожидаемые результаты</vt:lpstr>
      <vt:lpstr>Преимущества от реализации проекта</vt:lpstr>
      <vt:lpstr>Спасибо за внимание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Проект благоустройства</dc:title>
  <dc:creator>СО</dc:creator>
  <cp:lastModifiedBy>Андрей</cp:lastModifiedBy>
  <cp:revision>6</cp:revision>
  <dcterms:created xsi:type="dcterms:W3CDTF">2018-04-17T06:10:12Z</dcterms:created>
  <dcterms:modified xsi:type="dcterms:W3CDTF">2018-04-17T08:03:10Z</dcterms:modified>
</cp:coreProperties>
</file>